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56" r:id="rId3"/>
    <p:sldId id="257" r:id="rId4"/>
    <p:sldId id="262" r:id="rId5"/>
    <p:sldId id="258" r:id="rId6"/>
    <p:sldId id="259" r:id="rId7"/>
    <p:sldId id="261" r:id="rId8"/>
    <p:sldId id="260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2" d="100"/>
          <a:sy n="62" d="100"/>
        </p:scale>
        <p:origin x="103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5551C6-E4FB-468D-97A9-B85E2C687EFE}" type="datetimeFigureOut">
              <a:rPr lang="en-US" smtClean="0"/>
              <a:t>3/31/2020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F78D34-FBD8-4257-9A2D-304F908C20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10445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5551C6-E4FB-468D-97A9-B85E2C687EFE}" type="datetimeFigureOut">
              <a:rPr lang="en-US" smtClean="0"/>
              <a:t>3/31/2020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F78D34-FBD8-4257-9A2D-304F908C20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35115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5551C6-E4FB-468D-97A9-B85E2C687EFE}" type="datetimeFigureOut">
              <a:rPr lang="en-US" smtClean="0"/>
              <a:t>3/31/2020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F78D34-FBD8-4257-9A2D-304F908C20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026743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61BEF0D-F0BB-DE4B-95CE-6DB70DBA9567}" type="datetimeFigureOut"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3/31/2020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57F1E4F-1CFF-5643-939E-217C01CDF565}" type="slidenum"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8335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61BEF0D-F0BB-DE4B-95CE-6DB70DBA9567}" type="datetimeFigureOut"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3/31/2020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57F1E4F-1CFF-5643-939E-217C01CDF565}" type="slidenum"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1563751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61BEF0D-F0BB-DE4B-95CE-6DB70DBA9567}" type="datetimeFigureOut"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3/31/2020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57F1E4F-1CFF-5643-939E-217C01CDF565}" type="slidenum"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8204799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61BEF0D-F0BB-DE4B-95CE-6DB70DBA9567}" type="datetimeFigureOut"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3/31/2020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57F1E4F-1CFF-5643-939E-217C01CDF565}" type="slidenum"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4973746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61BEF0D-F0BB-DE4B-95CE-6DB70DBA9567}" type="datetimeFigureOut"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3/31/2020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57F1E4F-1CFF-5643-939E-217C01CDF565}" type="slidenum"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4761706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61BEF0D-F0BB-DE4B-95CE-6DB70DBA9567}" type="datetimeFigureOut"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3/31/2020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57F1E4F-1CFF-5643-939E-217C01CDF565}" type="slidenum"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7107239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61BEF0D-F0BB-DE4B-95CE-6DB70DBA9567}" type="datetimeFigureOut"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3/31/2020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57F1E4F-1CFF-5643-939E-217C01CDF565}" type="slidenum"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6354153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61BEF0D-F0BB-DE4B-95CE-6DB70DBA9567}" type="datetimeFigureOut"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3/31/2020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57F1E4F-1CFF-5643-939E-217C01CDF565}" type="slidenum"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072274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5551C6-E4FB-468D-97A9-B85E2C687EFE}" type="datetimeFigureOut">
              <a:rPr lang="en-US" smtClean="0"/>
              <a:t>3/31/2020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F78D34-FBD8-4257-9A2D-304F908C20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635882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61BEF0D-F0BB-DE4B-95CE-6DB70DBA9567}" type="datetimeFigureOut"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3/31/2020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57F1E4F-1CFF-5643-939E-217C01CDF565}" type="slidenum"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0631124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61BEF0D-F0BB-DE4B-95CE-6DB70DBA9567}" type="datetimeFigureOut"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3/31/2020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57F1E4F-1CFF-5643-939E-217C01CDF565}" type="slidenum"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6986231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61BEF0D-F0BB-DE4B-95CE-6DB70DBA9567}" type="datetimeFigureOut"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3/31/2020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57F1E4F-1CFF-5643-939E-217C01CDF565}" type="slidenum"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0" b="0" i="0" u="none" strike="noStrike" kern="1200" cap="none" spc="0" normalizeH="0" baseline="0" noProof="0" dirty="0">
                <a:ln w="3175" cmpd="sng">
                  <a:noFill/>
                </a:ln>
                <a:solidFill>
                  <a:srgbClr val="A5301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0" b="0" i="0" u="none" strike="noStrike" kern="1200" cap="none" spc="0" normalizeH="0" baseline="0" noProof="0" dirty="0">
                <a:ln w="3175" cmpd="sng">
                  <a:noFill/>
                </a:ln>
                <a:solidFill>
                  <a:srgbClr val="A5301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93315632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61BEF0D-F0BB-DE4B-95CE-6DB70DBA9567}" type="datetimeFigureOut"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3/31/2020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57F1E4F-1CFF-5643-939E-217C01CDF565}" type="slidenum"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3713723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61BEF0D-F0BB-DE4B-95CE-6DB70DBA9567}" type="datetimeFigureOut"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3/31/2020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57F1E4F-1CFF-5643-939E-217C01CDF565}" type="slidenum"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0" b="0" i="0" u="none" strike="noStrike" kern="1200" cap="none" spc="0" normalizeH="0" baseline="0" noProof="0" dirty="0">
                <a:ln w="3175" cmpd="sng">
                  <a:noFill/>
                </a:ln>
                <a:solidFill>
                  <a:srgbClr val="A5301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0" b="0" i="0" u="none" strike="noStrike" kern="1200" cap="none" spc="0" normalizeH="0" baseline="0" noProof="0" dirty="0">
                <a:ln w="3175" cmpd="sng">
                  <a:noFill/>
                </a:ln>
                <a:solidFill>
                  <a:srgbClr val="A5301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63518796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61BEF0D-F0BB-DE4B-95CE-6DB70DBA9567}" type="datetimeFigureOut"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3/31/2020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57F1E4F-1CFF-5643-939E-217C01CDF565}" type="slidenum"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0147304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61BEF0D-F0BB-DE4B-95CE-6DB70DBA9567}" type="datetimeFigureOut"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3/31/2020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57F1E4F-1CFF-5643-939E-217C01CDF565}" type="slidenum"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9895664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61BEF0D-F0BB-DE4B-95CE-6DB70DBA9567}" type="datetimeFigureOut"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3/31/2020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57F1E4F-1CFF-5643-939E-217C01CDF565}" type="slidenum"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803631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5551C6-E4FB-468D-97A9-B85E2C687EFE}" type="datetimeFigureOut">
              <a:rPr lang="en-US" smtClean="0"/>
              <a:t>3/31/2020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F78D34-FBD8-4257-9A2D-304F908C20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42702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5551C6-E4FB-468D-97A9-B85E2C687EFE}" type="datetimeFigureOut">
              <a:rPr lang="en-US" smtClean="0"/>
              <a:t>3/31/2020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F78D34-FBD8-4257-9A2D-304F908C20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4547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5551C6-E4FB-468D-97A9-B85E2C687EFE}" type="datetimeFigureOut">
              <a:rPr lang="en-US" smtClean="0"/>
              <a:t>3/31/2020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F78D34-FBD8-4257-9A2D-304F908C20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20935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5551C6-E4FB-468D-97A9-B85E2C687EFE}" type="datetimeFigureOut">
              <a:rPr lang="en-US" smtClean="0"/>
              <a:t>3/31/2020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F78D34-FBD8-4257-9A2D-304F908C20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51212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5551C6-E4FB-468D-97A9-B85E2C687EFE}" type="datetimeFigureOut">
              <a:rPr lang="en-US" smtClean="0"/>
              <a:t>3/31/2020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F78D34-FBD8-4257-9A2D-304F908C20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31029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5551C6-E4FB-468D-97A9-B85E2C687EFE}" type="datetimeFigureOut">
              <a:rPr lang="en-US" smtClean="0"/>
              <a:t>3/31/2020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F78D34-FBD8-4257-9A2D-304F908C20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78447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5551C6-E4FB-468D-97A9-B85E2C687EFE}" type="datetimeFigureOut">
              <a:rPr lang="en-US" smtClean="0"/>
              <a:t>3/31/2020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F78D34-FBD8-4257-9A2D-304F908C20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44298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27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5551C6-E4FB-468D-97A9-B85E2C687EFE}" type="datetimeFigureOut">
              <a:rPr lang="en-US" smtClean="0"/>
              <a:t>3/31/2020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F78D34-FBD8-4257-9A2D-304F908C20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7879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61BEF0D-F0BB-DE4B-95CE-6DB70DBA9567}" type="datetimeFigureOut"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3/31/2020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57F1E4F-1CFF-5643-939E-217C01CDF565}" type="slidenum"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242898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139270" y="1571172"/>
            <a:ext cx="8915399" cy="2262781"/>
          </a:xfrm>
        </p:spPr>
        <p:txBody>
          <a:bodyPr>
            <a:normAutofit/>
          </a:bodyPr>
          <a:lstStyle/>
          <a:p>
            <a:pPr algn="ctr"/>
            <a:r>
              <a:rPr lang="en-US" sz="4400" b="1" dirty="0" smtClean="0">
                <a:latin typeface="Calibri" panose="020F0502020204030204" pitchFamily="34" charset="0"/>
              </a:rPr>
              <a:t>History of English Literature I</a:t>
            </a:r>
            <a:endParaRPr lang="en-US" sz="4400" dirty="0">
              <a:latin typeface="Calibri" panose="020F050202020403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39269" y="3833953"/>
            <a:ext cx="8915399" cy="1126283"/>
          </a:xfrm>
        </p:spPr>
        <p:txBody>
          <a:bodyPr>
            <a:normAutofit/>
          </a:bodyPr>
          <a:lstStyle/>
          <a:p>
            <a:pPr algn="ctr"/>
            <a:r>
              <a:rPr lang="en-US" sz="3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ea typeface="+mj-ea"/>
                <a:cs typeface="+mj-cs"/>
              </a:rPr>
              <a:t>Lecture Topic: The Jacobean Age</a:t>
            </a:r>
            <a:endParaRPr lang="en-US" sz="3200" b="1" dirty="0">
              <a:solidFill>
                <a:schemeClr val="tx1">
                  <a:lumMod val="85000"/>
                  <a:lumOff val="15000"/>
                </a:schemeClr>
              </a:solidFill>
              <a:latin typeface="Calibri" panose="020F0502020204030204" pitchFamily="34" charset="0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2925815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43475" y="748094"/>
            <a:ext cx="8911687" cy="1280890"/>
          </a:xfrm>
        </p:spPr>
        <p:txBody>
          <a:bodyPr/>
          <a:lstStyle/>
          <a:p>
            <a:r>
              <a:rPr lang="en-US" sz="3200" b="1" dirty="0" smtClean="0"/>
              <a:t>The Jacobean Age: Introduction</a:t>
            </a:r>
            <a:endParaRPr lang="en-US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48251" y="2133600"/>
            <a:ext cx="9282487" cy="3777622"/>
          </a:xfrm>
        </p:spPr>
        <p:txBody>
          <a:bodyPr>
            <a:normAutofit/>
          </a:bodyPr>
          <a:lstStyle/>
          <a:p>
            <a:r>
              <a:rPr lang="en-US" sz="2600" b="1" dirty="0">
                <a:latin typeface="Goudy Old Style"/>
                <a:cs typeface="Goudy Old Style"/>
              </a:rPr>
              <a:t>Leading </a:t>
            </a:r>
            <a:r>
              <a:rPr lang="en-US" sz="2600" b="1" dirty="0" smtClean="0">
                <a:latin typeface="Goudy Old Style"/>
                <a:cs typeface="Goudy Old Style"/>
              </a:rPr>
              <a:t>figure: </a:t>
            </a:r>
            <a:r>
              <a:rPr lang="en-US" sz="2600" b="1" dirty="0">
                <a:latin typeface="Goudy Old Style"/>
                <a:cs typeface="Goudy Old Style"/>
              </a:rPr>
              <a:t>Ben Johnson </a:t>
            </a:r>
          </a:p>
          <a:p>
            <a:pPr lvl="1"/>
            <a:r>
              <a:rPr lang="en-US" sz="2400" b="1" dirty="0" smtClean="0">
                <a:latin typeface="Goudy Old Style"/>
                <a:cs typeface="Goudy Old Style"/>
              </a:rPr>
              <a:t>Major works: </a:t>
            </a:r>
            <a:r>
              <a:rPr lang="en-US" sz="2400" b="1" dirty="0" err="1" smtClean="0">
                <a:latin typeface="Goudy Old Style"/>
                <a:cs typeface="Goudy Old Style"/>
              </a:rPr>
              <a:t>Volpone</a:t>
            </a:r>
            <a:r>
              <a:rPr lang="en-US" sz="2400" b="1" dirty="0" smtClean="0">
                <a:latin typeface="Goudy Old Style"/>
                <a:cs typeface="Goudy Old Style"/>
              </a:rPr>
              <a:t> </a:t>
            </a:r>
            <a:r>
              <a:rPr lang="en-US" sz="2400" b="1" dirty="0">
                <a:latin typeface="Goudy Old Style"/>
                <a:cs typeface="Goudy Old Style"/>
              </a:rPr>
              <a:t>(1605 or </a:t>
            </a:r>
            <a:r>
              <a:rPr lang="en-US" sz="2400" b="1" dirty="0" smtClean="0">
                <a:latin typeface="Goudy Old Style"/>
                <a:cs typeface="Goudy Old Style"/>
              </a:rPr>
              <a:t>1606</a:t>
            </a:r>
            <a:r>
              <a:rPr lang="en-US" sz="2400" b="1" dirty="0" smtClean="0">
                <a:latin typeface="Goudy Old Style"/>
                <a:cs typeface="Goudy Old Style"/>
              </a:rPr>
              <a:t>) </a:t>
            </a:r>
          </a:p>
          <a:p>
            <a:pPr lvl="1"/>
            <a:r>
              <a:rPr lang="en-US" sz="2400" b="1" dirty="0" smtClean="0">
                <a:latin typeface="Goudy Old Style"/>
                <a:cs typeface="Goudy Old Style"/>
              </a:rPr>
              <a:t>The </a:t>
            </a:r>
            <a:r>
              <a:rPr lang="en-US" sz="2400" b="1" dirty="0">
                <a:latin typeface="Goudy Old Style"/>
                <a:cs typeface="Goudy Old Style"/>
              </a:rPr>
              <a:t>Alchemist (1610)</a:t>
            </a:r>
            <a:endParaRPr lang="en-US" sz="2400" b="1" dirty="0" smtClean="0">
              <a:latin typeface="Goudy Old Style"/>
              <a:cs typeface="Goudy Old Style"/>
            </a:endParaRPr>
          </a:p>
          <a:p>
            <a:r>
              <a:rPr lang="en-US" sz="2600" b="1" dirty="0" smtClean="0">
                <a:latin typeface="Goudy Old Style"/>
                <a:cs typeface="Goudy Old Style"/>
              </a:rPr>
              <a:t>Theory </a:t>
            </a:r>
            <a:r>
              <a:rPr lang="en-US" sz="2600" b="1" dirty="0">
                <a:latin typeface="Goudy Old Style"/>
                <a:cs typeface="Goudy Old Style"/>
              </a:rPr>
              <a:t>of </a:t>
            </a:r>
            <a:r>
              <a:rPr lang="en-US" sz="2600" b="1" dirty="0" err="1" smtClean="0">
                <a:latin typeface="Goudy Old Style"/>
                <a:cs typeface="Goudy Old Style"/>
              </a:rPr>
              <a:t>Humours</a:t>
            </a:r>
            <a:r>
              <a:rPr lang="en-US" sz="2600" b="1" dirty="0" smtClean="0">
                <a:latin typeface="Goudy Old Style"/>
                <a:cs typeface="Goudy Old Style"/>
              </a:rPr>
              <a:t>  </a:t>
            </a:r>
            <a:endParaRPr lang="en-US" sz="2600" b="1" dirty="0" smtClean="0">
              <a:latin typeface="Goudy Old Style"/>
              <a:cs typeface="Goudy Old Style"/>
            </a:endParaRPr>
          </a:p>
          <a:p>
            <a:pPr lvl="1"/>
            <a:r>
              <a:rPr lang="en-US" sz="2400" b="1" dirty="0" smtClean="0">
                <a:latin typeface="Goudy Old Style"/>
                <a:cs typeface="Goudy Old Style"/>
              </a:rPr>
              <a:t>Human </a:t>
            </a:r>
            <a:r>
              <a:rPr lang="en-US" sz="2400" b="1" dirty="0" smtClean="0">
                <a:latin typeface="Goudy Old Style"/>
                <a:cs typeface="Goudy Old Style"/>
              </a:rPr>
              <a:t>behaviors </a:t>
            </a:r>
            <a:r>
              <a:rPr lang="en-US" sz="2400" b="1" dirty="0">
                <a:latin typeface="Goudy Old Style"/>
                <a:cs typeface="Goudy Old Style"/>
              </a:rPr>
              <a:t>result from </a:t>
            </a:r>
            <a:r>
              <a:rPr lang="en-US" sz="2400" b="1" dirty="0" smtClean="0">
                <a:latin typeface="Goudy Old Style"/>
                <a:cs typeface="Goudy Old Style"/>
              </a:rPr>
              <a:t>four </a:t>
            </a:r>
            <a:r>
              <a:rPr lang="en-US" sz="2400" b="1" dirty="0" err="1">
                <a:latin typeface="Goudy Old Style"/>
                <a:cs typeface="Goudy Old Style"/>
              </a:rPr>
              <a:t>humours</a:t>
            </a:r>
            <a:r>
              <a:rPr lang="en-US" sz="2400" b="1" dirty="0">
                <a:latin typeface="Goudy Old Style"/>
                <a:cs typeface="Goudy Old Style"/>
              </a:rPr>
              <a:t> : blood, </a:t>
            </a:r>
            <a:r>
              <a:rPr lang="en-US" sz="2400" b="1" dirty="0" smtClean="0">
                <a:latin typeface="Goudy Old Style"/>
                <a:cs typeface="Goudy Old Style"/>
              </a:rPr>
              <a:t>phlegm, black </a:t>
            </a:r>
            <a:r>
              <a:rPr lang="en-US" sz="2400" b="1" dirty="0">
                <a:latin typeface="Goudy Old Style"/>
                <a:cs typeface="Goudy Old Style"/>
              </a:rPr>
              <a:t>bile and yellow </a:t>
            </a:r>
            <a:r>
              <a:rPr lang="en-US" sz="2400" b="1" dirty="0" smtClean="0">
                <a:latin typeface="Goudy Old Style"/>
                <a:cs typeface="Goudy Old Style"/>
              </a:rPr>
              <a:t>bile. </a:t>
            </a:r>
          </a:p>
          <a:p>
            <a:pPr lvl="1"/>
            <a:r>
              <a:rPr lang="en-US" sz="2400" b="1" dirty="0" err="1" smtClean="0">
                <a:latin typeface="Goudy Old Style"/>
                <a:cs typeface="Goudy Old Style"/>
              </a:rPr>
              <a:t>Humours</a:t>
            </a:r>
            <a:r>
              <a:rPr lang="en-US" sz="2400" b="1" dirty="0" smtClean="0">
                <a:latin typeface="Goudy Old Style"/>
                <a:cs typeface="Goudy Old Style"/>
              </a:rPr>
              <a:t> </a:t>
            </a:r>
            <a:r>
              <a:rPr lang="en-US" sz="2400" b="1" dirty="0">
                <a:latin typeface="Goudy Old Style"/>
                <a:cs typeface="Goudy Old Style"/>
              </a:rPr>
              <a:t>correspond </a:t>
            </a:r>
            <a:r>
              <a:rPr lang="en-US" sz="2400" b="1" dirty="0" smtClean="0">
                <a:latin typeface="Goudy Old Style"/>
                <a:cs typeface="Goudy Old Style"/>
              </a:rPr>
              <a:t>with </a:t>
            </a:r>
            <a:r>
              <a:rPr lang="en-US" sz="2400" b="1" dirty="0">
                <a:latin typeface="Goudy Old Style"/>
                <a:cs typeface="Goudy Old Style"/>
              </a:rPr>
              <a:t>air, water, fire and </a:t>
            </a:r>
            <a:r>
              <a:rPr lang="en-US" sz="2400" b="1" dirty="0" smtClean="0">
                <a:latin typeface="Goudy Old Style"/>
                <a:cs typeface="Goudy Old Style"/>
              </a:rPr>
              <a:t>earth. </a:t>
            </a:r>
            <a:endParaRPr lang="en-US" sz="2600" b="1" dirty="0" smtClean="0">
              <a:latin typeface="Goudy Old Style"/>
              <a:cs typeface="Goudy Old Style"/>
            </a:endParaRPr>
          </a:p>
        </p:txBody>
      </p:sp>
    </p:spTree>
    <p:extLst>
      <p:ext uri="{BB962C8B-B14F-4D97-AF65-F5344CB8AC3E}">
        <p14:creationId xmlns:p14="http://schemas.microsoft.com/office/powerpoint/2010/main" val="3300051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43475" y="748094"/>
            <a:ext cx="8911687" cy="1280890"/>
          </a:xfrm>
        </p:spPr>
        <p:txBody>
          <a:bodyPr/>
          <a:lstStyle/>
          <a:p>
            <a:r>
              <a:rPr lang="en-US" sz="3200" b="1" dirty="0" smtClean="0"/>
              <a:t>The Jacobean Age: Introduction</a:t>
            </a:r>
            <a:endParaRPr lang="en-US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48251" y="2133600"/>
            <a:ext cx="9282487" cy="3777622"/>
          </a:xfrm>
        </p:spPr>
        <p:txBody>
          <a:bodyPr>
            <a:normAutofit/>
          </a:bodyPr>
          <a:lstStyle/>
          <a:p>
            <a:r>
              <a:rPr lang="en-US" sz="2600" b="1" dirty="0" smtClean="0">
                <a:latin typeface="Goudy Old Style"/>
                <a:cs typeface="Goudy Old Style"/>
              </a:rPr>
              <a:t>Reign of King James I </a:t>
            </a:r>
            <a:r>
              <a:rPr lang="en-US" sz="2600" b="1" dirty="0">
                <a:latin typeface="Goudy Old Style"/>
                <a:cs typeface="Goudy Old Style"/>
              </a:rPr>
              <a:t>(1603 </a:t>
            </a:r>
            <a:r>
              <a:rPr lang="en-US" sz="2600" b="1" dirty="0" smtClean="0">
                <a:latin typeface="Goudy Old Style"/>
                <a:cs typeface="Goudy Old Style"/>
              </a:rPr>
              <a:t>– 1625)</a:t>
            </a:r>
            <a:endParaRPr lang="en-US" sz="2600" b="1" dirty="0">
              <a:latin typeface="Goudy Old Style"/>
              <a:cs typeface="Goudy Old Style"/>
            </a:endParaRPr>
          </a:p>
          <a:p>
            <a:endParaRPr lang="en-US" sz="2600" b="1" dirty="0">
              <a:latin typeface="Goudy Old Style"/>
              <a:cs typeface="Goudy Old Style"/>
            </a:endParaRPr>
          </a:p>
        </p:txBody>
      </p:sp>
    </p:spTree>
    <p:extLst>
      <p:ext uri="{BB962C8B-B14F-4D97-AF65-F5344CB8AC3E}">
        <p14:creationId xmlns:p14="http://schemas.microsoft.com/office/powerpoint/2010/main" val="1196588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43475" y="748094"/>
            <a:ext cx="8911687" cy="1280890"/>
          </a:xfrm>
        </p:spPr>
        <p:txBody>
          <a:bodyPr/>
          <a:lstStyle/>
          <a:p>
            <a:r>
              <a:rPr lang="en-US" sz="3200" b="1" dirty="0" smtClean="0"/>
              <a:t>The Jacobean Age: Introduction</a:t>
            </a:r>
            <a:endParaRPr lang="en-US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48251" y="2133600"/>
            <a:ext cx="9282487" cy="3777622"/>
          </a:xfrm>
        </p:spPr>
        <p:txBody>
          <a:bodyPr>
            <a:normAutofit/>
          </a:bodyPr>
          <a:lstStyle/>
          <a:p>
            <a:r>
              <a:rPr lang="en-US" sz="2600" b="1" dirty="0" smtClean="0">
                <a:latin typeface="Goudy Old Style"/>
                <a:cs typeface="Goudy Old Style"/>
              </a:rPr>
              <a:t>Other </a:t>
            </a:r>
            <a:r>
              <a:rPr lang="en-US" sz="2600" b="1" dirty="0">
                <a:latin typeface="Goudy Old Style"/>
                <a:cs typeface="Goudy Old Style"/>
              </a:rPr>
              <a:t>popular </a:t>
            </a:r>
            <a:r>
              <a:rPr lang="en-US" sz="2600" b="1" dirty="0" smtClean="0">
                <a:latin typeface="Goudy Old Style"/>
                <a:cs typeface="Goudy Old Style"/>
              </a:rPr>
              <a:t>style: </a:t>
            </a:r>
            <a:r>
              <a:rPr lang="en-US" sz="2600" b="1" dirty="0">
                <a:latin typeface="Goudy Old Style"/>
                <a:cs typeface="Goudy Old Style"/>
              </a:rPr>
              <a:t>revenge play (tragedy</a:t>
            </a:r>
            <a:r>
              <a:rPr lang="en-US" sz="2600" b="1" dirty="0" smtClean="0">
                <a:latin typeface="Goudy Old Style"/>
                <a:cs typeface="Goudy Old Style"/>
              </a:rPr>
              <a:t>) </a:t>
            </a:r>
          </a:p>
          <a:p>
            <a:pPr lvl="1"/>
            <a:r>
              <a:rPr lang="en-US" sz="2400" b="1" dirty="0" smtClean="0">
                <a:latin typeface="Goudy Old Style"/>
                <a:cs typeface="Goudy Old Style"/>
              </a:rPr>
              <a:t>Popularized </a:t>
            </a:r>
            <a:r>
              <a:rPr lang="en-US" sz="2400" b="1" dirty="0">
                <a:latin typeface="Goudy Old Style"/>
                <a:cs typeface="Goudy Old Style"/>
              </a:rPr>
              <a:t>by </a:t>
            </a:r>
            <a:r>
              <a:rPr lang="en-US" sz="2400" b="1" dirty="0" smtClean="0">
                <a:latin typeface="Goudy Old Style"/>
                <a:cs typeface="Goudy Old Style"/>
              </a:rPr>
              <a:t>John Webster and Thomas Kyd</a:t>
            </a:r>
            <a:endParaRPr lang="en-US" sz="2200" b="1" dirty="0">
              <a:latin typeface="Goudy Old Style"/>
              <a:cs typeface="Goudy Old Style"/>
            </a:endParaRPr>
          </a:p>
          <a:p>
            <a:endParaRPr lang="en-US" sz="2600" b="1" dirty="0" smtClean="0">
              <a:latin typeface="Goudy Old Style"/>
              <a:cs typeface="Goudy Old Style"/>
            </a:endParaRPr>
          </a:p>
        </p:txBody>
      </p:sp>
    </p:spTree>
    <p:extLst>
      <p:ext uri="{BB962C8B-B14F-4D97-AF65-F5344CB8AC3E}">
        <p14:creationId xmlns:p14="http://schemas.microsoft.com/office/powerpoint/2010/main" val="3426842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43475" y="748094"/>
            <a:ext cx="8911687" cy="1280890"/>
          </a:xfrm>
        </p:spPr>
        <p:txBody>
          <a:bodyPr/>
          <a:lstStyle/>
          <a:p>
            <a:r>
              <a:rPr lang="en-US" sz="3200" b="1" dirty="0" smtClean="0"/>
              <a:t>The Jacobean Age</a:t>
            </a:r>
            <a:r>
              <a:rPr lang="en-US" sz="3200" b="1" dirty="0"/>
              <a:t>: </a:t>
            </a:r>
            <a:r>
              <a:rPr lang="en-US" sz="3200" b="1" dirty="0" smtClean="0"/>
              <a:t>Poetry</a:t>
            </a:r>
            <a:endParaRPr lang="en-US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48251" y="2133600"/>
            <a:ext cx="9282487" cy="3777622"/>
          </a:xfrm>
        </p:spPr>
        <p:txBody>
          <a:bodyPr>
            <a:normAutofit/>
          </a:bodyPr>
          <a:lstStyle/>
          <a:p>
            <a:r>
              <a:rPr lang="en-US" sz="2600" b="1" dirty="0">
                <a:latin typeface="Goudy Old Style"/>
                <a:cs typeface="Goudy Old Style"/>
              </a:rPr>
              <a:t>New forms and genres: Heroic couplets, verse </a:t>
            </a:r>
            <a:r>
              <a:rPr lang="en-US" sz="2600" b="1" dirty="0" smtClean="0">
                <a:latin typeface="Goudy Old Style"/>
                <a:cs typeface="Goudy Old Style"/>
              </a:rPr>
              <a:t>satires</a:t>
            </a:r>
            <a:endParaRPr lang="en-US" sz="2600" b="1" dirty="0">
              <a:latin typeface="Goudy Old Style"/>
              <a:cs typeface="Goudy Old Style"/>
            </a:endParaRPr>
          </a:p>
          <a:p>
            <a:endParaRPr lang="en-US" sz="2600" b="1" dirty="0" smtClean="0">
              <a:latin typeface="Goudy Old Style"/>
              <a:cs typeface="Goudy Old Style"/>
            </a:endParaRPr>
          </a:p>
          <a:p>
            <a:r>
              <a:rPr lang="en-US" sz="2600" b="1" dirty="0" smtClean="0">
                <a:latin typeface="Goudy Old Style"/>
                <a:cs typeface="Goudy Old Style"/>
              </a:rPr>
              <a:t>Sonnet</a:t>
            </a:r>
            <a:r>
              <a:rPr lang="en-US" sz="2600" b="1" dirty="0">
                <a:latin typeface="Goudy Old Style"/>
                <a:cs typeface="Goudy Old Style"/>
              </a:rPr>
              <a:t>: gradually goes out of fashion in the Jacobean period; Donne used it for religious purposes, and Milton for political purposes </a:t>
            </a:r>
          </a:p>
          <a:p>
            <a:endParaRPr lang="en-US" sz="2600" b="1" dirty="0" smtClean="0">
              <a:latin typeface="Goudy Old Style"/>
              <a:cs typeface="Goudy Old Style"/>
            </a:endParaRPr>
          </a:p>
        </p:txBody>
      </p:sp>
    </p:spTree>
    <p:extLst>
      <p:ext uri="{BB962C8B-B14F-4D97-AF65-F5344CB8AC3E}">
        <p14:creationId xmlns:p14="http://schemas.microsoft.com/office/powerpoint/2010/main" val="2781556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43475" y="748094"/>
            <a:ext cx="8911687" cy="1280890"/>
          </a:xfrm>
        </p:spPr>
        <p:txBody>
          <a:bodyPr/>
          <a:lstStyle/>
          <a:p>
            <a:r>
              <a:rPr lang="en-US" sz="3200" b="1" dirty="0" smtClean="0"/>
              <a:t>The Jacobean Age</a:t>
            </a:r>
            <a:r>
              <a:rPr lang="en-US" sz="3200" b="1" dirty="0"/>
              <a:t>: Major </a:t>
            </a:r>
            <a:r>
              <a:rPr lang="en-US" sz="3200" b="1" dirty="0" smtClean="0"/>
              <a:t>Poets</a:t>
            </a:r>
            <a:endParaRPr lang="en-US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48251" y="2133600"/>
            <a:ext cx="9282487" cy="3777622"/>
          </a:xfrm>
        </p:spPr>
        <p:txBody>
          <a:bodyPr>
            <a:normAutofit/>
          </a:bodyPr>
          <a:lstStyle/>
          <a:p>
            <a:r>
              <a:rPr lang="en-US" sz="2600" b="1" dirty="0" smtClean="0">
                <a:latin typeface="Goudy Old Style"/>
                <a:cs typeface="Goudy Old Style"/>
              </a:rPr>
              <a:t>Metaphysical </a:t>
            </a:r>
            <a:r>
              <a:rPr lang="en-US" sz="2600" b="1" dirty="0">
                <a:latin typeface="Goudy Old Style"/>
                <a:cs typeface="Goudy Old Style"/>
              </a:rPr>
              <a:t>Poets: </a:t>
            </a:r>
            <a:endParaRPr lang="en-US" sz="2600" b="1" dirty="0" smtClean="0">
              <a:latin typeface="Goudy Old Style"/>
              <a:cs typeface="Goudy Old Style"/>
            </a:endParaRPr>
          </a:p>
          <a:p>
            <a:pPr lvl="1"/>
            <a:r>
              <a:rPr lang="en-US" sz="2400" b="1" dirty="0" smtClean="0">
                <a:latin typeface="Goudy Old Style"/>
                <a:cs typeface="Goudy Old Style"/>
              </a:rPr>
              <a:t>John Donne </a:t>
            </a:r>
          </a:p>
          <a:p>
            <a:pPr lvl="1"/>
            <a:r>
              <a:rPr lang="en-US" sz="2400" b="1" dirty="0" smtClean="0">
                <a:latin typeface="Goudy Old Style"/>
                <a:cs typeface="Goudy Old Style"/>
              </a:rPr>
              <a:t>George Herbert</a:t>
            </a:r>
          </a:p>
          <a:p>
            <a:pPr lvl="1"/>
            <a:r>
              <a:rPr lang="en-US" sz="2400" b="1" dirty="0" smtClean="0">
                <a:latin typeface="Goudy Old Style"/>
                <a:cs typeface="Goudy Old Style"/>
              </a:rPr>
              <a:t>Richard Crashaw </a:t>
            </a:r>
          </a:p>
          <a:p>
            <a:pPr lvl="1"/>
            <a:r>
              <a:rPr lang="en-US" sz="2400" b="1" dirty="0" smtClean="0">
                <a:latin typeface="Goudy Old Style"/>
                <a:cs typeface="Goudy Old Style"/>
              </a:rPr>
              <a:t>Henry Vaughan</a:t>
            </a:r>
          </a:p>
          <a:p>
            <a:pPr lvl="1"/>
            <a:r>
              <a:rPr lang="en-US" sz="2400" b="1" dirty="0" smtClean="0">
                <a:latin typeface="Goudy Old Style"/>
                <a:cs typeface="Goudy Old Style"/>
              </a:rPr>
              <a:t>Andrew </a:t>
            </a:r>
            <a:r>
              <a:rPr lang="en-US" sz="2400" b="1" dirty="0">
                <a:latin typeface="Goudy Old Style"/>
                <a:cs typeface="Goudy Old Style"/>
              </a:rPr>
              <a:t>Marvell </a:t>
            </a:r>
          </a:p>
        </p:txBody>
      </p:sp>
    </p:spTree>
    <p:extLst>
      <p:ext uri="{BB962C8B-B14F-4D97-AF65-F5344CB8AC3E}">
        <p14:creationId xmlns:p14="http://schemas.microsoft.com/office/powerpoint/2010/main" val="4087668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43475" y="748094"/>
            <a:ext cx="8911687" cy="1280890"/>
          </a:xfrm>
        </p:spPr>
        <p:txBody>
          <a:bodyPr/>
          <a:lstStyle/>
          <a:p>
            <a:r>
              <a:rPr lang="en-US" sz="3200" b="1" dirty="0" smtClean="0"/>
              <a:t>The Jacobean Age</a:t>
            </a:r>
            <a:r>
              <a:rPr lang="en-US" sz="3200" b="1" dirty="0"/>
              <a:t>: </a:t>
            </a:r>
            <a:r>
              <a:rPr lang="en-US" sz="3200" b="1" dirty="0" smtClean="0"/>
              <a:t>Drama</a:t>
            </a:r>
            <a:endParaRPr lang="en-US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48251" y="2133600"/>
            <a:ext cx="9282487" cy="3777622"/>
          </a:xfrm>
        </p:spPr>
        <p:txBody>
          <a:bodyPr>
            <a:normAutofit/>
          </a:bodyPr>
          <a:lstStyle/>
          <a:p>
            <a:r>
              <a:rPr lang="en-US" sz="2600" b="1" dirty="0" smtClean="0">
                <a:latin typeface="Goudy Old Style"/>
                <a:cs typeface="Goudy Old Style"/>
              </a:rPr>
              <a:t>Imitators </a:t>
            </a:r>
            <a:r>
              <a:rPr lang="en-US" sz="2600" b="1" dirty="0">
                <a:latin typeface="Goudy Old Style"/>
                <a:cs typeface="Goudy Old Style"/>
              </a:rPr>
              <a:t>of Shakespeare (Webster, Ford, </a:t>
            </a:r>
            <a:r>
              <a:rPr lang="en-US" sz="2600" b="1" dirty="0" smtClean="0">
                <a:latin typeface="Goudy Old Style"/>
                <a:cs typeface="Goudy Old Style"/>
              </a:rPr>
              <a:t>Middleton) </a:t>
            </a:r>
            <a:endParaRPr lang="en-US" sz="2600" b="1" dirty="0" smtClean="0">
              <a:latin typeface="Goudy Old Style"/>
              <a:cs typeface="Goudy Old Style"/>
            </a:endParaRPr>
          </a:p>
          <a:p>
            <a:r>
              <a:rPr lang="en-US" sz="2600" b="1" dirty="0" smtClean="0">
                <a:latin typeface="Goudy Old Style"/>
                <a:cs typeface="Goudy Old Style"/>
              </a:rPr>
              <a:t>Variety </a:t>
            </a:r>
            <a:r>
              <a:rPr lang="en-US" sz="2600" b="1" dirty="0">
                <a:latin typeface="Goudy Old Style"/>
                <a:cs typeface="Goudy Old Style"/>
              </a:rPr>
              <a:t>of comedies and masques by Ben Jonson </a:t>
            </a:r>
          </a:p>
          <a:p>
            <a:r>
              <a:rPr lang="en-US" sz="2600" b="1" dirty="0" smtClean="0">
                <a:latin typeface="Goudy Old Style"/>
                <a:cs typeface="Goudy Old Style"/>
              </a:rPr>
              <a:t>Theatres </a:t>
            </a:r>
            <a:r>
              <a:rPr lang="en-US" sz="2600" b="1" dirty="0">
                <a:latin typeface="Goudy Old Style"/>
                <a:cs typeface="Goudy Old Style"/>
              </a:rPr>
              <a:t>closed </a:t>
            </a:r>
            <a:r>
              <a:rPr lang="en-US" sz="2600" b="1" dirty="0" smtClean="0">
                <a:latin typeface="Goudy Old Style"/>
                <a:cs typeface="Goudy Old Style"/>
              </a:rPr>
              <a:t>in the 1640s </a:t>
            </a:r>
            <a:endParaRPr lang="en-US" sz="2600" b="1" dirty="0">
              <a:latin typeface="Goudy Old Style"/>
              <a:cs typeface="Goudy Old Style"/>
            </a:endParaRPr>
          </a:p>
        </p:txBody>
      </p:sp>
    </p:spTree>
    <p:extLst>
      <p:ext uri="{BB962C8B-B14F-4D97-AF65-F5344CB8AC3E}">
        <p14:creationId xmlns:p14="http://schemas.microsoft.com/office/powerpoint/2010/main" val="3047367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Wisp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</TotalTime>
  <Words>188</Words>
  <Application>Microsoft Office PowerPoint</Application>
  <PresentationFormat>Widescreen</PresentationFormat>
  <Paragraphs>29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7</vt:i4>
      </vt:variant>
    </vt:vector>
  </HeadingPairs>
  <TitlesOfParts>
    <vt:vector size="15" baseType="lpstr">
      <vt:lpstr>Arial</vt:lpstr>
      <vt:lpstr>Calibri</vt:lpstr>
      <vt:lpstr>Calibri Light</vt:lpstr>
      <vt:lpstr>Century Gothic</vt:lpstr>
      <vt:lpstr>Goudy Old Style</vt:lpstr>
      <vt:lpstr>Wingdings 3</vt:lpstr>
      <vt:lpstr>Office Theme</vt:lpstr>
      <vt:lpstr>Wisp</vt:lpstr>
      <vt:lpstr>History of English Literature I</vt:lpstr>
      <vt:lpstr>The Jacobean Age: Introduction</vt:lpstr>
      <vt:lpstr>The Jacobean Age: Introduction</vt:lpstr>
      <vt:lpstr>The Jacobean Age: Introduction</vt:lpstr>
      <vt:lpstr>The Jacobean Age: Poetry</vt:lpstr>
      <vt:lpstr>The Jacobean Age: Major Poets</vt:lpstr>
      <vt:lpstr>The Jacobean Age: Drama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History of English Literature I</dc:title>
  <dc:creator>Arslan Ahmad</dc:creator>
  <cp:lastModifiedBy>Arslan Ahmad</cp:lastModifiedBy>
  <cp:revision>11</cp:revision>
  <dcterms:created xsi:type="dcterms:W3CDTF">2020-03-30T13:39:15Z</dcterms:created>
  <dcterms:modified xsi:type="dcterms:W3CDTF">2020-03-31T15:43:00Z</dcterms:modified>
</cp:coreProperties>
</file>